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5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84" autoAdjust="0"/>
  </p:normalViewPr>
  <p:slideViewPr>
    <p:cSldViewPr>
      <p:cViewPr>
        <p:scale>
          <a:sx n="70" d="100"/>
          <a:sy n="70" d="100"/>
        </p:scale>
        <p:origin x="-2814" y="-9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Interval Grade Distribution </a:t>
            </a:r>
          </a:p>
        </c:rich>
      </c:tx>
      <c:layout>
        <c:manualLayout>
          <c:xMode val="edge"/>
          <c:yMode val="edge"/>
          <c:x val="0.28655382900838677"/>
          <c:y val="2.903421245959831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9603545871952295E-2"/>
          <c:y val="0.1441742416839896"/>
          <c:w val="0.88902314587996611"/>
          <c:h val="0.71049719375223364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496-48A7-83FF-A1897C7F049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496-48A7-83FF-A1897C7F0496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496-48A7-83FF-A1897C7F0496}"/>
              </c:ext>
            </c:extLst>
          </c:dPt>
          <c:cat>
            <c:strRef>
              <c:f>Midterm!$T$4:$T$11</c:f>
              <c:strCache>
                <c:ptCount val="8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30 - 34.99</c:v>
                </c:pt>
                <c:pt idx="7">
                  <c:v>&gt;= 35</c:v>
                </c:pt>
              </c:strCache>
            </c:strRef>
          </c:cat>
          <c:val>
            <c:numRef>
              <c:f>Midterm!$U$4:$U$11</c:f>
              <c:numCache>
                <c:formatCode>0</c:formatCode>
                <c:ptCount val="8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6</c:v>
                </c:pt>
                <c:pt idx="7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496-48A7-83FF-A1897C7F04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4074368"/>
        <c:axId val="224084736"/>
      </c:barChart>
      <c:catAx>
        <c:axId val="22407436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Interval</a:t>
                </a:r>
              </a:p>
            </c:rich>
          </c:tx>
          <c:layout>
            <c:manualLayout>
              <c:xMode val="edge"/>
              <c:yMode val="edge"/>
              <c:x val="0.51532115739416928"/>
              <c:y val="0.9384281933868124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24084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4084736"/>
        <c:scaling>
          <c:orientation val="minMax"/>
          <c:max val="6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Frequency</a:t>
                </a:r>
              </a:p>
            </c:rich>
          </c:tx>
          <c:layout>
            <c:manualLayout>
              <c:xMode val="edge"/>
              <c:yMode val="edge"/>
              <c:x val="1.2240329398737119E-2"/>
              <c:y val="0.41473152916074923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24074368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 b="1"/>
            </a:pPr>
            <a:r>
              <a:rPr lang="tr-TR" sz="2800" b="1"/>
              <a:t> CTIS</a:t>
            </a:r>
            <a:r>
              <a:rPr lang="tr-TR" sz="2800" b="1" baseline="0"/>
              <a:t> 186</a:t>
            </a:r>
            <a:r>
              <a:rPr lang="tr-TR" sz="2800" b="1"/>
              <a:t> Letter Grade Distribution</a:t>
            </a:r>
          </a:p>
        </c:rich>
      </c:tx>
      <c:layout>
        <c:manualLayout>
          <c:xMode val="edge"/>
          <c:yMode val="edge"/>
          <c:x val="0.13346645145358774"/>
          <c:y val="2.6733848618411004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7790676077916852E-2"/>
          <c:y val="0.14321213662830301"/>
          <c:w val="0.86220674239307493"/>
          <c:h val="0.71282686467095513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12C-4027-A1A8-CC30AE57C343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C12C-4027-A1A8-CC30AE57C343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C12C-4027-A1A8-CC30AE57C343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C12C-4027-A1A8-CC30AE57C343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C12C-4027-A1A8-CC30AE57C343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C12C-4027-A1A8-CC30AE57C343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C12C-4027-A1A8-CC30AE57C343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C12C-4027-A1A8-CC30AE57C343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C12C-4027-A1A8-CC30AE57C34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C12C-4027-A1A8-CC30AE57C343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5-C12C-4027-A1A8-CC30AE57C343}"/>
              </c:ext>
            </c:extLst>
          </c:dPt>
          <c:dPt>
            <c:idx val="13"/>
            <c:invertIfNegative val="0"/>
            <c:bubble3D val="0"/>
            <c:spPr>
              <a:solidFill>
                <a:srgbClr val="7030A0"/>
              </a:solidFill>
            </c:spPr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4</c:v>
                </c:pt>
                <c:pt idx="1">
                  <c:v>1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C12C-4027-A1A8-CC30AE57C3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3980928"/>
        <c:axId val="223995392"/>
        <c:axId val="0"/>
      </c:bar3DChart>
      <c:catAx>
        <c:axId val="22398092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tr-TR" sz="1400" b="1"/>
                  <a:t>Letter Grade</a:t>
                </a:r>
              </a:p>
            </c:rich>
          </c:tx>
          <c:layout>
            <c:manualLayout>
              <c:xMode val="edge"/>
              <c:yMode val="edge"/>
              <c:x val="0.44511569636484527"/>
              <c:y val="0.928062790430841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en-US"/>
          </a:p>
        </c:txPr>
        <c:crossAx val="223995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399539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400" b="1"/>
                </a:pPr>
                <a:r>
                  <a:rPr lang="tr-TR" sz="1400" b="1"/>
                  <a:t>Frequency</a:t>
                </a:r>
              </a:p>
            </c:rich>
          </c:tx>
          <c:layout>
            <c:manualLayout>
              <c:xMode val="edge"/>
              <c:yMode val="edge"/>
              <c:x val="8.5602801040741659E-3"/>
              <c:y val="0.4363900558851505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en-US"/>
          </a:p>
        </c:txPr>
        <c:crossAx val="223980928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706834459731966"/>
          <c:y val="0.12684070692967081"/>
          <c:w val="0.84476263693355402"/>
          <c:h val="0.62880619522945869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>
              <a:solidFill>
                <a:srgbClr val="00B0F0"/>
              </a:solidFill>
            </a:ln>
          </c:spPr>
          <c:marker>
            <c:symbol val="circle"/>
            <c:size val="5"/>
            <c:spPr>
              <a:solidFill>
                <a:srgbClr val="00B0F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Midterm!$B$4:$B$17</c:f>
              <c:strCache>
                <c:ptCount val="14"/>
                <c:pt idx="0">
                  <c:v>Aras</c:v>
                </c:pt>
                <c:pt idx="1">
                  <c:v>Çelikoğlu</c:v>
                </c:pt>
                <c:pt idx="2">
                  <c:v>Çetin</c:v>
                </c:pt>
                <c:pt idx="3">
                  <c:v>Doblas Gil</c:v>
                </c:pt>
                <c:pt idx="4">
                  <c:v>Elmurzaev</c:v>
                </c:pt>
                <c:pt idx="5">
                  <c:v>Koç</c:v>
                </c:pt>
                <c:pt idx="6">
                  <c:v>Kol</c:v>
                </c:pt>
                <c:pt idx="7">
                  <c:v>Koraş</c:v>
                </c:pt>
                <c:pt idx="8">
                  <c:v>Mrabah</c:v>
                </c:pt>
                <c:pt idx="9">
                  <c:v>Mutaf</c:v>
                </c:pt>
                <c:pt idx="10">
                  <c:v>Nalbant</c:v>
                </c:pt>
                <c:pt idx="11">
                  <c:v>Oktürk</c:v>
                </c:pt>
                <c:pt idx="12">
                  <c:v>Öztürk</c:v>
                </c:pt>
                <c:pt idx="13">
                  <c:v>Yılmazer</c:v>
                </c:pt>
              </c:strCache>
            </c:strRef>
          </c:cat>
          <c:val>
            <c:numRef>
              <c:f>Midterm!$E$4:$E$17</c:f>
              <c:numCache>
                <c:formatCode>#,##0.00</c:formatCode>
                <c:ptCount val="14"/>
                <c:pt idx="0">
                  <c:v>79</c:v>
                </c:pt>
                <c:pt idx="1">
                  <c:v>103</c:v>
                </c:pt>
                <c:pt idx="2">
                  <c:v>87.5</c:v>
                </c:pt>
                <c:pt idx="3">
                  <c:v>87.5</c:v>
                </c:pt>
                <c:pt idx="4">
                  <c:v>99.500000000000014</c:v>
                </c:pt>
                <c:pt idx="5">
                  <c:v>38</c:v>
                </c:pt>
                <c:pt idx="6">
                  <c:v>59</c:v>
                </c:pt>
                <c:pt idx="7">
                  <c:v>0</c:v>
                </c:pt>
                <c:pt idx="8">
                  <c:v>105.5</c:v>
                </c:pt>
                <c:pt idx="9">
                  <c:v>97.5</c:v>
                </c:pt>
                <c:pt idx="10">
                  <c:v>86</c:v>
                </c:pt>
                <c:pt idx="11">
                  <c:v>61</c:v>
                </c:pt>
                <c:pt idx="12">
                  <c:v>93.5</c:v>
                </c:pt>
                <c:pt idx="13">
                  <c:v>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BF6-4CA1-85B5-D12E8A4D8F50}"/>
            </c:ext>
          </c:extLst>
        </c:ser>
        <c:ser>
          <c:idx val="1"/>
          <c:order val="1"/>
          <c:tx>
            <c:v>Attendance</c:v>
          </c:tx>
          <c:spPr>
            <a:ln>
              <a:solidFill>
                <a:srgbClr val="FF0000"/>
              </a:solidFill>
            </a:ln>
          </c:spPr>
          <c:cat>
            <c:strRef>
              <c:f>Midterm!$B$4:$B$17</c:f>
              <c:strCache>
                <c:ptCount val="14"/>
                <c:pt idx="0">
                  <c:v>Aras</c:v>
                </c:pt>
                <c:pt idx="1">
                  <c:v>Çelikoğlu</c:v>
                </c:pt>
                <c:pt idx="2">
                  <c:v>Çetin</c:v>
                </c:pt>
                <c:pt idx="3">
                  <c:v>Doblas Gil</c:v>
                </c:pt>
                <c:pt idx="4">
                  <c:v>Elmurzaev</c:v>
                </c:pt>
                <c:pt idx="5">
                  <c:v>Koç</c:v>
                </c:pt>
                <c:pt idx="6">
                  <c:v>Kol</c:v>
                </c:pt>
                <c:pt idx="7">
                  <c:v>Koraş</c:v>
                </c:pt>
                <c:pt idx="8">
                  <c:v>Mrabah</c:v>
                </c:pt>
                <c:pt idx="9">
                  <c:v>Mutaf</c:v>
                </c:pt>
                <c:pt idx="10">
                  <c:v>Nalbant</c:v>
                </c:pt>
                <c:pt idx="11">
                  <c:v>Oktürk</c:v>
                </c:pt>
                <c:pt idx="12">
                  <c:v>Öztürk</c:v>
                </c:pt>
                <c:pt idx="13">
                  <c:v>Yılmazer</c:v>
                </c:pt>
              </c:strCache>
            </c:strRef>
          </c:cat>
          <c:val>
            <c:numRef>
              <c:f>Midterm!$I$4:$I$17</c:f>
              <c:numCache>
                <c:formatCode>0.00</c:formatCode>
                <c:ptCount val="14"/>
                <c:pt idx="0">
                  <c:v>75</c:v>
                </c:pt>
                <c:pt idx="1">
                  <c:v>100</c:v>
                </c:pt>
                <c:pt idx="2">
                  <c:v>96.428571428571431</c:v>
                </c:pt>
                <c:pt idx="3">
                  <c:v>89.285714285714292</c:v>
                </c:pt>
                <c:pt idx="4">
                  <c:v>78.571428571428569</c:v>
                </c:pt>
                <c:pt idx="5">
                  <c:v>17.857142857142858</c:v>
                </c:pt>
                <c:pt idx="6">
                  <c:v>89.285714285714292</c:v>
                </c:pt>
                <c:pt idx="7">
                  <c:v>28.571428571428569</c:v>
                </c:pt>
                <c:pt idx="8">
                  <c:v>75</c:v>
                </c:pt>
                <c:pt idx="9">
                  <c:v>67.857142857142861</c:v>
                </c:pt>
                <c:pt idx="10">
                  <c:v>78.571428571428569</c:v>
                </c:pt>
                <c:pt idx="11">
                  <c:v>85.714285714285708</c:v>
                </c:pt>
                <c:pt idx="12">
                  <c:v>100</c:v>
                </c:pt>
                <c:pt idx="13">
                  <c:v>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BF6-4CA1-85B5-D12E8A4D8F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224567680"/>
        <c:axId val="224569600"/>
      </c:lineChart>
      <c:catAx>
        <c:axId val="2245676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6429744634370351"/>
              <c:y val="0.9118761579501406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24569600"/>
        <c:crosses val="autoZero"/>
        <c:auto val="1"/>
        <c:lblAlgn val="ctr"/>
        <c:lblOffset val="100"/>
        <c:noMultiLvlLbl val="0"/>
      </c:catAx>
      <c:valAx>
        <c:axId val="224569600"/>
        <c:scaling>
          <c:orientation val="minMax"/>
          <c:max val="12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9.2361026300283901E-3"/>
              <c:y val="0.3482654006484483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24567680"/>
        <c:crosses val="autoZero"/>
        <c:crossBetween val="between"/>
        <c:majorUnit val="20"/>
      </c:valAx>
      <c:spPr>
        <a:noFill/>
        <a:ln w="15875">
          <a:solidFill>
            <a:schemeClr val="tx1">
              <a:alpha val="98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6133645294338208"/>
          <c:y val="0.54188955749758749"/>
          <c:w val="0.32252114200010712"/>
          <c:h val="0.123634583563559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96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63480092523152"/>
          <c:y val="4.2424239050008826E-2"/>
          <c:w val="0.69456223315693866"/>
          <c:h val="0.7708590017609956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D5B-4166-9E87-626835C5EA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D5B-4166-9E87-626835C5EAF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D5B-4166-9E87-626835C5EAF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D5B-4166-9E87-626835C5EAF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D5B-4166-9E87-626835C5EAF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D5B-4166-9E87-626835C5EAF7}"/>
              </c:ext>
            </c:extLst>
          </c:dPt>
          <c:dPt>
            <c:idx val="6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D5B-4166-9E87-626835C5EAF7}"/>
              </c:ext>
            </c:extLst>
          </c:dPt>
          <c:cat>
            <c:strRef>
              <c:f>Midterm!$B$105:$B$111</c:f>
              <c:strCache>
                <c:ptCount val="7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&gt;= 90</c:v>
                </c:pt>
              </c:strCache>
            </c:strRef>
          </c:cat>
          <c:val>
            <c:numRef>
              <c:f>Midterm!$C$105:$C$111</c:f>
              <c:numCache>
                <c:formatCode>0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9</c:v>
                </c:pt>
                <c:pt idx="6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AD5B-4166-9E87-626835C5EA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999703920419551E-2"/>
          <c:y val="0.79820157030891747"/>
          <c:w val="0.84200038052257731"/>
          <c:h val="0.1707693489479675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E66F21-A4A6-4734-AAF4-B76B7FE2E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66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68E10-683C-4ED7-89C5-FEE3777C243D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62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2FC9A-8058-48B5-91BB-F4B57C87E172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1E8C-98EC-4C19-993F-E3AA8490A3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27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141B-F31B-4788-8F40-AE15998612EB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46A-74DE-4ADA-85D0-1B23F4F762B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55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B8DE-96F9-437F-B61F-A9C02D8B9AEF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32955-1E23-4E0B-A873-AFC37024A7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864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9924-89F4-46FF-AFFF-688F21E157A5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142-7D1E-46A6-A21E-B580A3B329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45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68DB-3492-4066-80E7-8732F2913FE1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332C-2A05-4077-91F8-FF4EE774F3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30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FC50-34FE-44E8-A818-820AE2CE853F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7E24-A2FA-41B7-83FE-86C26ACF5A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468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D1B7-A5EF-4F84-9359-322EC5CBD793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2124-F371-4354-A0FD-01D383EAFE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586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FE97-789D-46CB-8C93-0DBF30CBBC2F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2A62-7DC8-4893-BD34-CEBACFF0409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61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DA4D-E2CA-4CA8-88B1-2C8E9E39A5FA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B487C-30CC-4A33-9745-BAA2230C71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6284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3FF-4379-4582-8A0D-28921DD9DFD5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6614-FD0D-4207-B181-ACADE6BED6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2980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BF6F-B41D-46B6-8484-BCD0375F211B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14AD4-5C6B-4535-A126-0989AB1F99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057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4365-73B8-48EA-A5D7-E09A09A4545D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665F-A9B7-425A-B7E7-765B9B6272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4B2264A3-7311-4D3D-A8CB-51290251641C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6047D9-4342-473B-82FD-F7307718C5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4CD43-70CC-4046-8C9C-8DE09E53B1A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dirty="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8750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 smtClean="0">
                <a:latin typeface="Times New Roman" pitchFamily="18" charset="0"/>
              </a:rPr>
              <a:t>Bilkent University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Faculty of Applied Sciences (FAS)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CTIS 186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68313" y="6278563"/>
            <a:ext cx="21336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24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04</a:t>
            </a:r>
            <a:r>
              <a:rPr lang="en-AU" altLang="tr-TR" sz="1400" dirty="0" smtClean="0"/>
              <a:t>/20</a:t>
            </a:r>
            <a:r>
              <a:rPr lang="tr-TR" altLang="tr-TR" sz="1400" dirty="0" smtClean="0"/>
              <a:t>23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63375-29DA-4C8A-8A31-7D4FFADB966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6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20A33D-9F45-47E4-85FD-82230384DD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9613" y="1328738"/>
            <a:ext cx="367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9613" y="2363788"/>
            <a:ext cx="370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9613" y="3398838"/>
            <a:ext cx="5543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9613" y="443388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9613" y="5468938"/>
            <a:ext cx="3594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E647FC-4F63-4B6D-A790-4C589170415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2413" y="519113"/>
            <a:ext cx="5310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CA5AEE-3C69-4B4D-A205-5164F595E6B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CTIS 186 Statistics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19DF06-7A1F-4C73-9BB6-A962404D1AC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smtClean="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706919"/>
              </p:ext>
            </p:extLst>
          </p:nvPr>
        </p:nvGraphicFramePr>
        <p:xfrm>
          <a:off x="250825" y="404813"/>
          <a:ext cx="8713788" cy="5832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16" name="Worksheet" r:id="rId3" imgW="8477228" imgH="4076611" progId="Excel.Sheet.8">
                  <p:embed/>
                </p:oleObj>
              </mc:Choice>
              <mc:Fallback>
                <p:oleObj name="Worksheet" r:id="rId3" imgW="8477228" imgH="4076611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04813"/>
                        <a:ext cx="8713788" cy="58324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85A69-F529-4ECB-B1DE-30AD0B8B38E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08920"/>
            <a:ext cx="8229600" cy="72008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78207-6FD0-4E81-A4BB-1DDF5B048C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3F581-8002-4BE7-BE52-7815067ADB0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9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82677343"/>
              </p:ext>
            </p:extLst>
          </p:nvPr>
        </p:nvGraphicFramePr>
        <p:xfrm>
          <a:off x="373063" y="2136775"/>
          <a:ext cx="8340725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88" name="Worksheet" r:id="rId3" imgW="3819471" imgH="628574" progId="Excel.Sheet.8">
                  <p:embed/>
                </p:oleObj>
              </mc:Choice>
              <mc:Fallback>
                <p:oleObj name="Worksheet" r:id="rId3" imgW="3819471" imgH="628574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3" y="2136775"/>
                        <a:ext cx="8340725" cy="137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FA51F-889E-4C64-BD71-64041931B8F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E564-BB51-48D1-9DA6-F8AEF2C21A7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092188-0947-462C-BB58-8D4EF2AFAE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78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480840461"/>
              </p:ext>
            </p:extLst>
          </p:nvPr>
        </p:nvGraphicFramePr>
        <p:xfrm>
          <a:off x="179389" y="260648"/>
          <a:ext cx="8641084" cy="5982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36" name="Worksheet" r:id="rId3" imgW="6229285" imgH="3867086" progId="Excel.Sheet.8">
                  <p:embed/>
                </p:oleObj>
              </mc:Choice>
              <mc:Fallback>
                <p:oleObj name="Worksheet" r:id="rId3" imgW="6229285" imgH="3867086" progId="Excel.Sheet.8">
                  <p:embed/>
                  <p:pic>
                    <p:nvPicPr>
                      <p:cNvPr id="0" name="Object 7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9" y="260648"/>
                        <a:ext cx="8641084" cy="59829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70579-AF0D-4BE6-A509-E915881E564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3683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BE68C-A22F-4B7C-93B6-FE8C1B23234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0443823"/>
              </p:ext>
            </p:extLst>
          </p:nvPr>
        </p:nvGraphicFramePr>
        <p:xfrm>
          <a:off x="179512" y="188640"/>
          <a:ext cx="8784976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36C9E9-DD8B-45A7-80F5-2D433F6448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5337543"/>
              </p:ext>
            </p:extLst>
          </p:nvPr>
        </p:nvGraphicFramePr>
        <p:xfrm>
          <a:off x="251520" y="476672"/>
          <a:ext cx="8560818" cy="5688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7050" y="6453188"/>
            <a:ext cx="2266950" cy="2476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EB910-9BC3-49E5-8D54-A13B6E4570A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790572"/>
              </p:ext>
            </p:extLst>
          </p:nvPr>
        </p:nvGraphicFramePr>
        <p:xfrm>
          <a:off x="251519" y="190500"/>
          <a:ext cx="8640961" cy="6190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 smtClean="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091484"/>
              </p:ext>
            </p:extLst>
          </p:nvPr>
        </p:nvGraphicFramePr>
        <p:xfrm>
          <a:off x="250825" y="692696"/>
          <a:ext cx="8747125" cy="5472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3" name="Worksheet" r:id="rId3" imgW="4972201" imgH="3486226" progId="Excel.Sheet.8">
                  <p:embed/>
                </p:oleObj>
              </mc:Choice>
              <mc:Fallback>
                <p:oleObj name="Worksheet" r:id="rId3" imgW="4972201" imgH="348622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692696"/>
                        <a:ext cx="8747125" cy="54726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420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 smtClean="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0208446"/>
              </p:ext>
            </p:extLst>
          </p:nvPr>
        </p:nvGraphicFramePr>
        <p:xfrm>
          <a:off x="5084763" y="764704"/>
          <a:ext cx="3670300" cy="5328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7" name="Worksheet" r:id="rId3" imgW="2495572" imgH="2047767" progId="Excel.Sheet.8">
                  <p:embed/>
                </p:oleObj>
              </mc:Choice>
              <mc:Fallback>
                <p:oleObj name="Worksheet" r:id="rId3" imgW="2495572" imgH="2047767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4763" y="764704"/>
                        <a:ext cx="3670300" cy="53285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0292992"/>
              </p:ext>
            </p:extLst>
          </p:nvPr>
        </p:nvGraphicFramePr>
        <p:xfrm>
          <a:off x="323528" y="764704"/>
          <a:ext cx="4320479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745424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C63D2-B7FC-494C-A65E-4A11635CEFF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1012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A7874-601A-4CE6-82AA-16B7679EF7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83F54-769F-4A6B-BF99-FE85739614B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4A0054-2F35-4EF1-8ED3-2E3E404EA67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D9FC-04A2-4A35-B7F2-F901EC5B64F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63FE50-20A6-4DA5-A988-4608310EF0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088EB-E3FA-49B5-A7EE-718BB24E41E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8B0FF-3D48-494E-9298-A4A2D8870B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4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1371</TotalTime>
  <Words>917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Balloons</vt:lpstr>
      <vt:lpstr>Worksheet</vt:lpstr>
      <vt:lpstr>Microsoft Excel 97-2003 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CTIS 186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141</cp:revision>
  <dcterms:created xsi:type="dcterms:W3CDTF">2009-11-08T07:48:00Z</dcterms:created>
  <dcterms:modified xsi:type="dcterms:W3CDTF">2023-04-24T12:05:26Z</dcterms:modified>
</cp:coreProperties>
</file>