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9603545871952295E-2"/>
          <c:y val="0.1441742416839896"/>
          <c:w val="0.88902314587996611"/>
          <c:h val="0.7104971937522336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496-48A7-83FF-A1897C7F0496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496-48A7-83FF-A1897C7F0496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496-48A7-83FF-A1897C7F0496}"/>
              </c:ext>
            </c:extLst>
          </c:dPt>
          <c:cat>
            <c:strRef>
              <c:f>Midterm!$T$4:$T$11</c:f>
              <c:strCache>
                <c:ptCount val="8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30 - 34.99</c:v>
                </c:pt>
                <c:pt idx="7">
                  <c:v>&gt;= 35</c:v>
                </c:pt>
              </c:strCache>
            </c:strRef>
          </c:cat>
          <c:val>
            <c:numRef>
              <c:f>Midterm!$U$4:$U$11</c:f>
              <c:numCache>
                <c:formatCode>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496-48A7-83FF-A1897C7F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4074368"/>
        <c:axId val="224084736"/>
      </c:barChart>
      <c:catAx>
        <c:axId val="2240743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Interval</a:t>
                </a:r>
              </a:p>
            </c:rich>
          </c:tx>
          <c:layout>
            <c:manualLayout>
              <c:xMode val="edge"/>
              <c:yMode val="edge"/>
              <c:x val="0.51532115739416928"/>
              <c:y val="0.9384281933868124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4084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084736"/>
        <c:scaling>
          <c:orientation val="minMax"/>
          <c:max val="6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2240329398737119E-2"/>
              <c:y val="0.4147315291607492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240743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CTIS</a:t>
            </a:r>
            <a:r>
              <a:rPr lang="tr-TR" sz="2800" b="1" baseline="0"/>
              <a:t> 186</a:t>
            </a:r>
            <a:r>
              <a:rPr lang="tr-TR" sz="2800" b="1"/>
              <a:t> Letter Grade Distribution</a:t>
            </a:r>
          </a:p>
        </c:rich>
      </c:tx>
      <c:layout>
        <c:manualLayout>
          <c:xMode val="edge"/>
          <c:yMode val="edge"/>
          <c:x val="0.13346645145358774"/>
          <c:y val="2.6733848618411004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790676077916852E-2"/>
          <c:y val="0.14321213662830301"/>
          <c:w val="0.86220674239307493"/>
          <c:h val="0.7128268646709551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12C-4027-A1A8-CC30AE57C343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12C-4027-A1A8-CC30AE57C343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12C-4027-A1A8-CC30AE57C343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C12C-4027-A1A8-CC30AE57C343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C12C-4027-A1A8-CC30AE57C343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C12C-4027-A1A8-CC30AE57C343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C12C-4027-A1A8-CC30AE57C343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C12C-4027-A1A8-CC30AE57C343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C12C-4027-A1A8-CC30AE57C34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12C-4027-A1A8-CC30AE57C343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C12C-4027-A1A8-CC30AE57C343}"/>
              </c:ext>
            </c:extLst>
          </c:dPt>
          <c:dPt>
            <c:idx val="13"/>
            <c:invertIfNegative val="0"/>
            <c:bubble3D val="0"/>
            <c:spPr>
              <a:solidFill>
                <a:srgbClr val="7030A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12C-4027-A1A8-CC30AE57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3980928"/>
        <c:axId val="223995392"/>
        <c:axId val="0"/>
      </c:bar3DChart>
      <c:catAx>
        <c:axId val="22398092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tr-TR" sz="14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511569636484527"/>
              <c:y val="0.92806279043084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2399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399539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400" b="1"/>
                </a:pPr>
                <a:r>
                  <a:rPr lang="tr-TR" sz="14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8.5602801040741659E-3"/>
              <c:y val="0.436390055885150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22398092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706834459731966"/>
          <c:y val="0.12684070692967081"/>
          <c:w val="0.84476263693355402"/>
          <c:h val="0.62880619522945869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Midterm!$B$4:$B$17</c:f>
              <c:strCache>
                <c:ptCount val="14"/>
                <c:pt idx="0">
                  <c:v>Aras</c:v>
                </c:pt>
                <c:pt idx="1">
                  <c:v>Çelikoğlu</c:v>
                </c:pt>
                <c:pt idx="2">
                  <c:v>Çetin</c:v>
                </c:pt>
                <c:pt idx="3">
                  <c:v>Doblas Gil</c:v>
                </c:pt>
                <c:pt idx="4">
                  <c:v>Elmurzaev</c:v>
                </c:pt>
                <c:pt idx="5">
                  <c:v>Koç</c:v>
                </c:pt>
                <c:pt idx="6">
                  <c:v>Kol</c:v>
                </c:pt>
                <c:pt idx="7">
                  <c:v>Koraş</c:v>
                </c:pt>
                <c:pt idx="8">
                  <c:v>Mrabah</c:v>
                </c:pt>
                <c:pt idx="9">
                  <c:v>Mutaf</c:v>
                </c:pt>
                <c:pt idx="10">
                  <c:v>Nalbant</c:v>
                </c:pt>
                <c:pt idx="11">
                  <c:v>Oktürk</c:v>
                </c:pt>
                <c:pt idx="12">
                  <c:v>Öztürk</c:v>
                </c:pt>
                <c:pt idx="13">
                  <c:v>Yılmazer</c:v>
                </c:pt>
              </c:strCache>
            </c:strRef>
          </c:cat>
          <c:val>
            <c:numRef>
              <c:f>Midterm!$E$4:$E$17</c:f>
              <c:numCache>
                <c:formatCode>#,##0.00</c:formatCode>
                <c:ptCount val="14"/>
                <c:pt idx="0">
                  <c:v>79</c:v>
                </c:pt>
                <c:pt idx="1">
                  <c:v>103</c:v>
                </c:pt>
                <c:pt idx="2">
                  <c:v>87.5</c:v>
                </c:pt>
                <c:pt idx="3">
                  <c:v>87.5</c:v>
                </c:pt>
                <c:pt idx="4">
                  <c:v>99.500000000000014</c:v>
                </c:pt>
                <c:pt idx="5">
                  <c:v>38</c:v>
                </c:pt>
                <c:pt idx="6">
                  <c:v>59</c:v>
                </c:pt>
                <c:pt idx="7">
                  <c:v>0</c:v>
                </c:pt>
                <c:pt idx="8">
                  <c:v>105.5</c:v>
                </c:pt>
                <c:pt idx="9">
                  <c:v>97.5</c:v>
                </c:pt>
                <c:pt idx="10">
                  <c:v>86</c:v>
                </c:pt>
                <c:pt idx="11">
                  <c:v>61</c:v>
                </c:pt>
                <c:pt idx="12">
                  <c:v>93.5</c:v>
                </c:pt>
                <c:pt idx="13">
                  <c:v>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6-4CA1-85B5-D12E8A4D8F50}"/>
            </c:ext>
          </c:extLst>
        </c:ser>
        <c:ser>
          <c:idx val="1"/>
          <c:order val="1"/>
          <c:tx>
            <c:v>Attendance</c:v>
          </c:tx>
          <c:spPr>
            <a:ln>
              <a:solidFill>
                <a:srgbClr val="FF0000"/>
              </a:solidFill>
            </a:ln>
          </c:spPr>
          <c:cat>
            <c:strRef>
              <c:f>Midterm!$B$4:$B$17</c:f>
              <c:strCache>
                <c:ptCount val="14"/>
                <c:pt idx="0">
                  <c:v>Aras</c:v>
                </c:pt>
                <c:pt idx="1">
                  <c:v>Çelikoğlu</c:v>
                </c:pt>
                <c:pt idx="2">
                  <c:v>Çetin</c:v>
                </c:pt>
                <c:pt idx="3">
                  <c:v>Doblas Gil</c:v>
                </c:pt>
                <c:pt idx="4">
                  <c:v>Elmurzaev</c:v>
                </c:pt>
                <c:pt idx="5">
                  <c:v>Koç</c:v>
                </c:pt>
                <c:pt idx="6">
                  <c:v>Kol</c:v>
                </c:pt>
                <c:pt idx="7">
                  <c:v>Koraş</c:v>
                </c:pt>
                <c:pt idx="8">
                  <c:v>Mrabah</c:v>
                </c:pt>
                <c:pt idx="9">
                  <c:v>Mutaf</c:v>
                </c:pt>
                <c:pt idx="10">
                  <c:v>Nalbant</c:v>
                </c:pt>
                <c:pt idx="11">
                  <c:v>Oktürk</c:v>
                </c:pt>
                <c:pt idx="12">
                  <c:v>Öztürk</c:v>
                </c:pt>
                <c:pt idx="13">
                  <c:v>Yılmazer</c:v>
                </c:pt>
              </c:strCache>
            </c:strRef>
          </c:cat>
          <c:val>
            <c:numRef>
              <c:f>Midterm!$I$4:$I$17</c:f>
              <c:numCache>
                <c:formatCode>0.00</c:formatCode>
                <c:ptCount val="14"/>
                <c:pt idx="0">
                  <c:v>75</c:v>
                </c:pt>
                <c:pt idx="1">
                  <c:v>100</c:v>
                </c:pt>
                <c:pt idx="2">
                  <c:v>96.428571428571431</c:v>
                </c:pt>
                <c:pt idx="3">
                  <c:v>89.285714285714292</c:v>
                </c:pt>
                <c:pt idx="4">
                  <c:v>78.571428571428569</c:v>
                </c:pt>
                <c:pt idx="5">
                  <c:v>17.857142857142858</c:v>
                </c:pt>
                <c:pt idx="6">
                  <c:v>89.285714285714292</c:v>
                </c:pt>
                <c:pt idx="7">
                  <c:v>28.571428571428569</c:v>
                </c:pt>
                <c:pt idx="8">
                  <c:v>75</c:v>
                </c:pt>
                <c:pt idx="9">
                  <c:v>67.857142857142861</c:v>
                </c:pt>
                <c:pt idx="10">
                  <c:v>78.571428571428569</c:v>
                </c:pt>
                <c:pt idx="11">
                  <c:v>85.714285714285708</c:v>
                </c:pt>
                <c:pt idx="12">
                  <c:v>100</c:v>
                </c:pt>
                <c:pt idx="13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6-4CA1-85B5-D12E8A4D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24567680"/>
        <c:axId val="224569600"/>
      </c:lineChart>
      <c:catAx>
        <c:axId val="224567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6429744634370351"/>
              <c:y val="0.9118761579501406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4569600"/>
        <c:crosses val="autoZero"/>
        <c:auto val="1"/>
        <c:lblAlgn val="ctr"/>
        <c:lblOffset val="100"/>
        <c:noMultiLvlLbl val="0"/>
      </c:catAx>
      <c:valAx>
        <c:axId val="224569600"/>
        <c:scaling>
          <c:orientation val="minMax"/>
          <c:max val="1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9.2361026300283901E-3"/>
              <c:y val="0.3482654006484483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4567680"/>
        <c:crosses val="autoZero"/>
        <c:crossBetween val="between"/>
        <c:majorUnit val="20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6133645294338208"/>
          <c:y val="0.54188955749758749"/>
          <c:w val="0.32252114200010712"/>
          <c:h val="0.123634583563559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63480092523152"/>
          <c:y val="4.2424239050008826E-2"/>
          <c:w val="0.69456223315693866"/>
          <c:h val="0.7708590017609956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D5B-4166-9E87-626835C5EA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D5B-4166-9E87-626835C5EA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D5B-4166-9E87-626835C5EA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D5B-4166-9E87-626835C5EA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D5B-4166-9E87-626835C5EA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D5B-4166-9E87-626835C5EAF7}"/>
              </c:ext>
            </c:extLst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D5B-4166-9E87-626835C5EAF7}"/>
              </c:ext>
            </c:extLst>
          </c:dPt>
          <c:cat>
            <c:strRef>
              <c:f>Midterm!$B$105:$B$111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Midterm!$C$105:$C$111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9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D5B-4166-9E87-626835C5E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9820157030891747"/>
          <c:w val="0.84200038052257731"/>
          <c:h val="0.1707693489479675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24/04/2023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Faculty of Applied Sciences (FAS)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CTIS 186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24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04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CTIS 186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706919"/>
              </p:ext>
            </p:extLst>
          </p:nvPr>
        </p:nvGraphicFramePr>
        <p:xfrm>
          <a:off x="250825" y="404813"/>
          <a:ext cx="8713788" cy="5832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16" name="Worksheet" r:id="rId3" imgW="8477228" imgH="4076611" progId="Excel.Sheet.8">
                  <p:embed/>
                </p:oleObj>
              </mc:Choice>
              <mc:Fallback>
                <p:oleObj name="Worksheet" r:id="rId3" imgW="8477228" imgH="4076611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4813"/>
                        <a:ext cx="8713788" cy="5832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2677343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8" name="Worksheet" r:id="rId3" imgW="3819471" imgH="628574" progId="Excel.Sheet.8">
                  <p:embed/>
                </p:oleObj>
              </mc:Choice>
              <mc:Fallback>
                <p:oleObj name="Worksheet" r:id="rId3" imgW="3819471" imgH="628574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480840461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36" name="Worksheet" r:id="rId3" imgW="6229285" imgH="3867086" progId="Excel.Sheet.8">
                  <p:embed/>
                </p:oleObj>
              </mc:Choice>
              <mc:Fallback>
                <p:oleObj name="Worksheet" r:id="rId3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443823"/>
              </p:ext>
            </p:extLst>
          </p:nvPr>
        </p:nvGraphicFramePr>
        <p:xfrm>
          <a:off x="179512" y="188640"/>
          <a:ext cx="878497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337543"/>
              </p:ext>
            </p:extLst>
          </p:nvPr>
        </p:nvGraphicFramePr>
        <p:xfrm>
          <a:off x="251520" y="476672"/>
          <a:ext cx="8560818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790572"/>
              </p:ext>
            </p:extLst>
          </p:nvPr>
        </p:nvGraphicFramePr>
        <p:xfrm>
          <a:off x="251519" y="190500"/>
          <a:ext cx="8640961" cy="6190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091484"/>
              </p:ext>
            </p:extLst>
          </p:nvPr>
        </p:nvGraphicFramePr>
        <p:xfrm>
          <a:off x="250825" y="692696"/>
          <a:ext cx="8747125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Worksheet" r:id="rId3" imgW="4972201" imgH="3486226" progId="Excel.Sheet.8">
                  <p:embed/>
                </p:oleObj>
              </mc:Choice>
              <mc:Fallback>
                <p:oleObj name="Worksheet" r:id="rId3" imgW="4972201" imgH="34862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92696"/>
                        <a:ext cx="8747125" cy="5472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2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208446"/>
              </p:ext>
            </p:extLst>
          </p:nvPr>
        </p:nvGraphicFramePr>
        <p:xfrm>
          <a:off x="5084763" y="764704"/>
          <a:ext cx="3670300" cy="5328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7" name="Worksheet" r:id="rId3" imgW="2495572" imgH="2047767" progId="Excel.Sheet.8">
                  <p:embed/>
                </p:oleObj>
              </mc:Choice>
              <mc:Fallback>
                <p:oleObj name="Worksheet" r:id="rId3" imgW="2495572" imgH="204776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764704"/>
                        <a:ext cx="3670300" cy="5328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292992"/>
              </p:ext>
            </p:extLst>
          </p:nvPr>
        </p:nvGraphicFramePr>
        <p:xfrm>
          <a:off x="323528" y="764704"/>
          <a:ext cx="432047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1371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CTIS 186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141</cp:revision>
  <dcterms:created xsi:type="dcterms:W3CDTF">2009-11-08T07:48:00Z</dcterms:created>
  <dcterms:modified xsi:type="dcterms:W3CDTF">2023-04-24T12:05:26Z</dcterms:modified>
</cp:coreProperties>
</file>